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0" r:id="rId4"/>
    <p:sldId id="262" r:id="rId5"/>
    <p:sldId id="261" r:id="rId6"/>
    <p:sldId id="268" r:id="rId7"/>
    <p:sldId id="258" r:id="rId8"/>
    <p:sldId id="269" r:id="rId9"/>
    <p:sldId id="283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80" r:id="rId19"/>
    <p:sldId id="275" r:id="rId20"/>
    <p:sldId id="279" r:id="rId21"/>
    <p:sldId id="276" r:id="rId22"/>
    <p:sldId id="277" r:id="rId23"/>
    <p:sldId id="281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96" d="100"/>
          <a:sy n="96" d="100"/>
        </p:scale>
        <p:origin x="-499" y="-19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EFDDE-9D70-417C-A571-F520A185F365}" type="datetimeFigureOut">
              <a:rPr lang="en-AU" smtClean="0"/>
              <a:t>9/03/2016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1C62A-3C82-4E5F-93C7-367212268B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09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Secondary</a:t>
            </a:r>
            <a:r>
              <a:rPr lang="en-AU" baseline="0" dirty="0" smtClean="0"/>
              <a:t> data- ask post-docs, look at other literature, etc.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241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</a:t>
            </a:r>
            <a:r>
              <a:rPr lang="en-AU" smtClean="0"/>
              <a:t>with appropriateness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</a:t>
            </a:r>
            <a:r>
              <a:rPr lang="en-AU" smtClean="0"/>
              <a:t>with appropriateness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</a:t>
            </a:r>
            <a:r>
              <a:rPr lang="en-AU" smtClean="0"/>
              <a:t>with appropriateness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</a:t>
            </a:r>
            <a:r>
              <a:rPr lang="en-AU" smtClean="0"/>
              <a:t>with appropriateness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</a:t>
            </a:r>
            <a:r>
              <a:rPr lang="en-AU" smtClean="0"/>
              <a:t>with appropriateness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</a:t>
            </a:r>
            <a:r>
              <a:rPr lang="en-AU" smtClean="0"/>
              <a:t>with appropriateness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</a:t>
            </a:r>
            <a:r>
              <a:rPr lang="en-AU" smtClean="0"/>
              <a:t>with appropriateness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 smtClean="0"/>
              <a:t>Gray</a:t>
            </a:r>
            <a:r>
              <a:rPr lang="en-AU" dirty="0" smtClean="0"/>
              <a:t> wolf would be in every single PA in Russia</a:t>
            </a:r>
            <a:r>
              <a:rPr lang="en-AU" baseline="0" dirty="0" smtClean="0"/>
              <a:t> when probably not really the case, as compared to Italy which has really accurate data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</a:t>
            </a:r>
            <a:r>
              <a:rPr lang="en-AU" smtClean="0"/>
              <a:t>with appropriateness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</a:t>
            </a:r>
            <a:r>
              <a:rPr lang="en-AU" smtClean="0"/>
              <a:t>with appropriateness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Secondary</a:t>
            </a:r>
            <a:r>
              <a:rPr lang="en-AU" baseline="0" dirty="0" smtClean="0"/>
              <a:t> data- ask post-docs, look at other literature, etc.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241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 Marco 2013 Conservation Biology- “Even a relatively small percentage of PAs with missing boundaries can result in very large over</a:t>
            </a:r>
            <a:r>
              <a:rPr lang="en-AU" baseline="0" dirty="0" smtClean="0"/>
              <a:t> or under estimation of biodiversity protection.  Considering a portion of a species range protected when it is not could affect the perceived conservation status of the species. “False sense of protection for a species, or </a:t>
            </a:r>
            <a:r>
              <a:rPr lang="en-AU" baseline="0" dirty="0" err="1" smtClean="0"/>
              <a:t>overallocation</a:t>
            </a:r>
            <a:r>
              <a:rPr lang="en-AU" baseline="0" dirty="0" smtClean="0"/>
              <a:t> of conservation funds toward species that are relatively well protected”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 smtClean="0"/>
              <a:t>Usually data is collected with a concrete</a:t>
            </a:r>
            <a:r>
              <a:rPr lang="en-AU" baseline="0" dirty="0" smtClean="0"/>
              <a:t> idea in mind of how it will be used/</a:t>
            </a:r>
            <a:r>
              <a:rPr lang="en-AU" baseline="0" dirty="0" err="1" smtClean="0"/>
              <a:t>analyzed</a:t>
            </a:r>
            <a:endParaRPr lang="en-AU" baseline="0" dirty="0" smtClean="0"/>
          </a:p>
          <a:p>
            <a:pPr marL="171450" indent="-171450">
              <a:buFontTx/>
              <a:buChar char="-"/>
            </a:pPr>
            <a:r>
              <a:rPr lang="en-AU" baseline="0" dirty="0" smtClean="0"/>
              <a:t>Quantity is not synonymous with appropriateness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5277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Rob is going to go into this in more detail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377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TRY hardest</a:t>
            </a:r>
          </a:p>
          <a:p>
            <a:r>
              <a:rPr lang="en-AU" dirty="0" smtClean="0"/>
              <a:t>D3 2</a:t>
            </a:r>
            <a:r>
              <a:rPr lang="en-AU" baseline="30000" dirty="0" smtClean="0"/>
              <a:t>nd</a:t>
            </a:r>
            <a:r>
              <a:rPr lang="en-AU" dirty="0" smtClean="0"/>
              <a:t> hardest</a:t>
            </a:r>
          </a:p>
          <a:p>
            <a:r>
              <a:rPr lang="en-AU" dirty="0" smtClean="0"/>
              <a:t>COMPADREW</a:t>
            </a:r>
            <a:r>
              <a:rPr lang="en-AU" baseline="0" dirty="0" smtClean="0"/>
              <a:t> very strait forward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0372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</a:t>
            </a:r>
            <a:r>
              <a:rPr lang="en-AU" smtClean="0"/>
              <a:t>with appropriateness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with appropriateness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</a:t>
            </a:r>
            <a:r>
              <a:rPr lang="en-AU" smtClean="0"/>
              <a:t>with appropriateness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Quantity is not synonymous with appropriateness</a:t>
            </a:r>
          </a:p>
          <a:p>
            <a:r>
              <a:rPr lang="en-AU" dirty="0" smtClean="0"/>
              <a:t>May choose methods to deal with these if possible or</a:t>
            </a:r>
            <a:r>
              <a:rPr lang="en-AU" baseline="0" dirty="0" smtClean="0"/>
              <a:t> may need to find new dataset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1C62A-3C82-4E5F-93C7-367212268B1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7ABC34A-33AD-4FE0-8C48-BA25B1BA21B3}" type="datetimeFigureOut">
              <a:rPr lang="en-GB" smtClean="0"/>
              <a:t>09/03/2016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8ECFC62-2D2E-4A7C-BB48-427BC82FAD58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987824" y="5085184"/>
            <a:ext cx="3528392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Data Limitations and Data Mining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779912" y="5157192"/>
            <a:ext cx="2103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Caitie Kuempel</a:t>
            </a:r>
          </a:p>
          <a:p>
            <a:r>
              <a:rPr lang="en-AU" sz="2400" dirty="0" smtClean="0">
                <a:solidFill>
                  <a:schemeClr val="bg1"/>
                </a:solidFill>
              </a:rPr>
              <a:t>PhD Candidate</a:t>
            </a:r>
          </a:p>
          <a:p>
            <a:r>
              <a:rPr lang="en-AU" sz="2400" dirty="0" smtClean="0">
                <a:solidFill>
                  <a:schemeClr val="bg1"/>
                </a:solidFill>
              </a:rPr>
              <a:t>     @</a:t>
            </a:r>
            <a:r>
              <a:rPr lang="en-AU" sz="2400" dirty="0" err="1" smtClean="0">
                <a:solidFill>
                  <a:schemeClr val="bg1"/>
                </a:solidFill>
              </a:rPr>
              <a:t>cdkuempel</a:t>
            </a:r>
            <a:endParaRPr lang="en-AU" sz="2400" dirty="0" smtClean="0">
              <a:solidFill>
                <a:schemeClr val="bg1"/>
              </a:solidFill>
            </a:endParaRPr>
          </a:p>
        </p:txBody>
      </p:sp>
      <p:pic>
        <p:nvPicPr>
          <p:cNvPr id="11266" name="Picture 2" descr="C:\Users\uqckuemp\Desktop\Clip Art\twit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949280"/>
            <a:ext cx="336233" cy="33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7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Relevance: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Have others used this data to answer similar questions?</a:t>
            </a:r>
          </a:p>
          <a:p>
            <a:r>
              <a:rPr lang="en-GB" dirty="0" smtClean="0"/>
              <a:t>When was the data collected?</a:t>
            </a:r>
          </a:p>
          <a:p>
            <a:pPr lvl="1"/>
            <a:r>
              <a:rPr lang="en-GB" dirty="0" smtClean="0"/>
              <a:t>Is it the most up-to-date?</a:t>
            </a:r>
          </a:p>
          <a:p>
            <a:pPr lvl="1"/>
            <a:r>
              <a:rPr lang="en-GB" dirty="0" smtClean="0"/>
              <a:t>Are collection techniques, etc. still valid?</a:t>
            </a:r>
          </a:p>
          <a:p>
            <a:r>
              <a:rPr lang="en-GB" dirty="0" smtClean="0"/>
              <a:t>Can it be used or manipulated to answer your research question?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60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Relevance: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When data is not appropriate you can:</a:t>
            </a:r>
          </a:p>
          <a:p>
            <a:pPr lvl="1"/>
            <a:r>
              <a:rPr lang="en-AU" dirty="0" smtClean="0"/>
              <a:t>1) Answer your research question partially with the subsequent lack of validity</a:t>
            </a:r>
          </a:p>
          <a:p>
            <a:pPr lvl="1"/>
            <a:r>
              <a:rPr lang="en-AU" dirty="0" smtClean="0"/>
              <a:t>2) Reframe your question around what data is available</a:t>
            </a:r>
          </a:p>
          <a:p>
            <a:pPr lvl="1"/>
            <a:r>
              <a:rPr lang="en-AU" dirty="0" smtClean="0"/>
              <a:t>3) Find an alternative dataset which is more suitable or collect your own data</a:t>
            </a:r>
            <a:endParaRPr lang="en-AU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71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Suitability: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Download the data and see what’s there</a:t>
            </a:r>
            <a:r>
              <a:rPr lang="en-GB" dirty="0" smtClean="0"/>
              <a:t>!</a:t>
            </a:r>
          </a:p>
          <a:p>
            <a:r>
              <a:rPr lang="en-GB" dirty="0" smtClean="0"/>
              <a:t>What percentage of the data records have a value?</a:t>
            </a:r>
          </a:p>
          <a:p>
            <a:pPr lvl="1"/>
            <a:r>
              <a:rPr lang="en-GB" dirty="0" smtClean="0"/>
              <a:t>Dealing with N/As or missing data</a:t>
            </a:r>
          </a:p>
          <a:p>
            <a:pPr lvl="1"/>
            <a:r>
              <a:rPr lang="en-GB" dirty="0" smtClean="0"/>
              <a:t>Do data values/definitions change or drop out over time?</a:t>
            </a:r>
          </a:p>
          <a:p>
            <a:r>
              <a:rPr lang="en-GB" dirty="0" smtClean="0"/>
              <a:t>Are values entered in the same format?</a:t>
            </a:r>
          </a:p>
          <a:p>
            <a:pPr lvl="1"/>
            <a:r>
              <a:rPr lang="en-GB" dirty="0" smtClean="0"/>
              <a:t>Could be due to errors in data set, errors in data entry, or automated data process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9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Suitability: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Think about scale</a:t>
            </a:r>
          </a:p>
          <a:p>
            <a:r>
              <a:rPr lang="en-GB" dirty="0" smtClean="0"/>
              <a:t>Check to see if there are other, similar data sources and compare them in terms of the question you are asking</a:t>
            </a:r>
          </a:p>
          <a:p>
            <a:r>
              <a:rPr lang="en-GB" dirty="0" smtClean="0"/>
              <a:t>Are there any other proxies you should use or consider?</a:t>
            </a:r>
          </a:p>
          <a:p>
            <a:r>
              <a:rPr lang="en-GB" dirty="0" smtClean="0"/>
              <a:t>May have to modify your question or find new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13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Demography and Life History Traits: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5014664"/>
            <a:ext cx="7772400" cy="1150640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Incomplete Data</a:t>
            </a:r>
          </a:p>
          <a:p>
            <a:r>
              <a:rPr lang="en-GB" dirty="0" smtClean="0"/>
              <a:t>Strong taxonomic biases</a:t>
            </a:r>
          </a:p>
          <a:p>
            <a:r>
              <a:rPr lang="en-GB" dirty="0" smtClean="0"/>
              <a:t>Geographic biases</a:t>
            </a:r>
          </a:p>
          <a:p>
            <a:r>
              <a:rPr lang="en-GB" dirty="0" smtClean="0"/>
              <a:t>Values can change based on whether the measurements are made on wild vs. captive animals</a:t>
            </a:r>
            <a:endParaRPr lang="en-GB" dirty="0"/>
          </a:p>
        </p:txBody>
      </p:sp>
      <p:pic>
        <p:nvPicPr>
          <p:cNvPr id="10242" name="Picture 2" descr="C:\Users\uqckuemp\Desktop\pic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44824"/>
            <a:ext cx="5465103" cy="273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90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Species Extinction Risk and Threats: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798640"/>
            <a:ext cx="7772400" cy="143867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Often outdated even though IUCN is updated- Extinction rates are not static</a:t>
            </a:r>
          </a:p>
          <a:p>
            <a:r>
              <a:rPr lang="en-GB" dirty="0" smtClean="0"/>
              <a:t>Reliability varies for species</a:t>
            </a:r>
          </a:p>
          <a:p>
            <a:pPr lvl="1"/>
            <a:r>
              <a:rPr lang="en-GB" dirty="0" smtClean="0"/>
              <a:t>Charismatic/well studied vs. Not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8760" r="29535" b="-1"/>
          <a:stretch/>
        </p:blipFill>
        <p:spPr>
          <a:xfrm>
            <a:off x="1907704" y="1412777"/>
            <a:ext cx="583264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0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Taxonomy and phylogeny: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827584" y="4725144"/>
            <a:ext cx="7772400" cy="1726704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Taxonomy changes quickly- new species discovered, names changed, etc.</a:t>
            </a:r>
          </a:p>
          <a:p>
            <a:r>
              <a:rPr lang="en-GB" dirty="0" smtClean="0"/>
              <a:t>Different names for same species, changes through time </a:t>
            </a:r>
          </a:p>
          <a:p>
            <a:r>
              <a:rPr lang="en-GB" dirty="0" smtClean="0"/>
              <a:t>If using taxonomy as a proxy for phylogeny might want to use most recent</a:t>
            </a:r>
          </a:p>
          <a:p>
            <a:pPr lvl="1"/>
            <a:r>
              <a:rPr lang="en-GB" dirty="0" smtClean="0"/>
              <a:t>May effect comparability between studies</a:t>
            </a:r>
            <a:endParaRPr lang="en-GB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340768"/>
            <a:ext cx="3456384" cy="31530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90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Land Cover and Satellite Data: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865821" y="4581128"/>
            <a:ext cx="7772400" cy="1726704"/>
          </a:xfrm>
        </p:spPr>
        <p:txBody>
          <a:bodyPr>
            <a:normAutofit/>
          </a:bodyPr>
          <a:lstStyle/>
          <a:p>
            <a:r>
              <a:rPr lang="en-GB" dirty="0" smtClean="0"/>
              <a:t>Calibration points are NOT evenly distributed- Africa vs. Europe</a:t>
            </a:r>
          </a:p>
          <a:p>
            <a:r>
              <a:rPr lang="en-GB" dirty="0" smtClean="0"/>
              <a:t>Issues with cloud cover, etc. may be hard to resolve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2608" r="30116" b="18683"/>
          <a:stretch/>
        </p:blipFill>
        <p:spPr>
          <a:xfrm>
            <a:off x="2411761" y="1528429"/>
            <a:ext cx="4680520" cy="29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Land Cover and Satellite Data: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865821" y="4581128"/>
            <a:ext cx="7772400" cy="1726704"/>
          </a:xfrm>
        </p:spPr>
        <p:txBody>
          <a:bodyPr>
            <a:normAutofit/>
          </a:bodyPr>
          <a:lstStyle/>
          <a:p>
            <a:r>
              <a:rPr lang="en-GB" dirty="0" smtClean="0"/>
              <a:t>Hansen dataset</a:t>
            </a:r>
          </a:p>
          <a:p>
            <a:pPr lvl="1"/>
            <a:r>
              <a:rPr lang="en-GB" dirty="0" smtClean="0"/>
              <a:t>Can’t distinguish between natural forest cover and plantation</a:t>
            </a:r>
          </a:p>
          <a:p>
            <a:pPr lvl="2"/>
            <a:r>
              <a:rPr lang="en-GB" dirty="0" smtClean="0"/>
              <a:t>Example: Indonesia looks very green, which is likely due to the palm industry not natural vegetation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2608" r="30116" b="18683"/>
          <a:stretch/>
        </p:blipFill>
        <p:spPr>
          <a:xfrm>
            <a:off x="2411761" y="1528429"/>
            <a:ext cx="4680520" cy="29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Species Distribution: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899592" y="4421740"/>
            <a:ext cx="7772400" cy="172670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Missing species- taxonomic resolution</a:t>
            </a:r>
          </a:p>
          <a:p>
            <a:r>
              <a:rPr lang="en-GB" dirty="0" smtClean="0"/>
              <a:t>Data </a:t>
            </a:r>
            <a:r>
              <a:rPr lang="en-GB" dirty="0"/>
              <a:t>d</a:t>
            </a:r>
            <a:r>
              <a:rPr lang="en-GB" dirty="0" smtClean="0"/>
              <a:t>eficient species (i.e. 24% of amphibians listed as Data Deficient)</a:t>
            </a:r>
          </a:p>
          <a:p>
            <a:r>
              <a:rPr lang="en-GB" dirty="0" smtClean="0"/>
              <a:t>Missing Ranges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9173"/>
          <a:stretch/>
        </p:blipFill>
        <p:spPr>
          <a:xfrm>
            <a:off x="1835696" y="1340768"/>
            <a:ext cx="5817100" cy="30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1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Types: </a:t>
            </a:r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Primary Data:</a:t>
            </a:r>
          </a:p>
          <a:p>
            <a:pPr lvl="1"/>
            <a:r>
              <a:rPr lang="en-AU" dirty="0" smtClean="0"/>
              <a:t>Data that you collect yourself, usually with a specific purpose in mind</a:t>
            </a:r>
          </a:p>
          <a:p>
            <a:r>
              <a:rPr lang="en-GB" dirty="0" smtClean="0"/>
              <a:t>Secondary Data:</a:t>
            </a:r>
          </a:p>
          <a:p>
            <a:pPr lvl="1"/>
            <a:r>
              <a:rPr lang="en-AU" dirty="0"/>
              <a:t>Data that have already been collected by and “readily available” from other sources</a:t>
            </a:r>
          </a:p>
          <a:p>
            <a:pPr marL="320040" lvl="1" indent="0">
              <a:buNone/>
            </a:pP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99592" y="40560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What is Data Mining?</a:t>
            </a:r>
            <a:endParaRPr lang="en-GB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99592" y="522920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Analyzing data from different perspectives and summarizing it into useful information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61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Species Distribution: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755576" y="1242745"/>
            <a:ext cx="7772400" cy="1106135"/>
          </a:xfrm>
        </p:spPr>
        <p:txBody>
          <a:bodyPr>
            <a:normAutofit/>
          </a:bodyPr>
          <a:lstStyle/>
          <a:p>
            <a:pPr lvl="1"/>
            <a:r>
              <a:rPr lang="en-GB" dirty="0" smtClean="0"/>
              <a:t>Example: </a:t>
            </a:r>
            <a:r>
              <a:rPr lang="en-GB" dirty="0" err="1" smtClean="0"/>
              <a:t>Gray</a:t>
            </a:r>
            <a:r>
              <a:rPr lang="en-GB" dirty="0" smtClean="0"/>
              <a:t> Wolf - Variations in range accuracy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4" t="9173"/>
          <a:stretch/>
        </p:blipFill>
        <p:spPr>
          <a:xfrm>
            <a:off x="597280" y="2492896"/>
            <a:ext cx="2979416" cy="3080972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253" r="135" b="4191"/>
          <a:stretch/>
        </p:blipFill>
        <p:spPr bwMode="auto">
          <a:xfrm>
            <a:off x="4067944" y="3057386"/>
            <a:ext cx="4630623" cy="233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53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Climate: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899592" y="4581128"/>
            <a:ext cx="7772400" cy="1726704"/>
          </a:xfrm>
        </p:spPr>
        <p:txBody>
          <a:bodyPr>
            <a:normAutofit/>
          </a:bodyPr>
          <a:lstStyle/>
          <a:p>
            <a:r>
              <a:rPr lang="en-GB" dirty="0" smtClean="0"/>
              <a:t>Example: BIOCLIM</a:t>
            </a:r>
          </a:p>
          <a:p>
            <a:r>
              <a:rPr lang="en-GB" dirty="0" smtClean="0"/>
              <a:t>Often based on models not observations</a:t>
            </a:r>
          </a:p>
          <a:p>
            <a:r>
              <a:rPr lang="en-GB" dirty="0" smtClean="0"/>
              <a:t>May make data inaccurate for local/regional scale studies</a:t>
            </a:r>
            <a:endParaRPr lang="en-GB" dirty="0"/>
          </a:p>
        </p:txBody>
      </p:sp>
      <p:pic>
        <p:nvPicPr>
          <p:cNvPr id="5" name="Immagine 6" descr="Annual_Average_Temperature_Map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</a:blip>
          <a:srcRect l="3896" t="2524" r="4467" b="34724"/>
          <a:stretch>
            <a:fillRect/>
          </a:stretch>
        </p:blipFill>
        <p:spPr>
          <a:xfrm>
            <a:off x="2051720" y="1340768"/>
            <a:ext cx="5400600" cy="2854393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112301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Protected areas, biodiversity areas: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293096"/>
            <a:ext cx="7772400" cy="1726704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Updated monthly- effects comparability to earlier studies</a:t>
            </a:r>
          </a:p>
          <a:p>
            <a:r>
              <a:rPr lang="en-GB" dirty="0" smtClean="0"/>
              <a:t>Info potentially not complete- voluntary reporting</a:t>
            </a:r>
          </a:p>
          <a:p>
            <a:r>
              <a:rPr lang="en-GB" dirty="0" smtClean="0"/>
              <a:t>Dealing with missing values</a:t>
            </a:r>
          </a:p>
          <a:p>
            <a:r>
              <a:rPr lang="en-GB" dirty="0" smtClean="0"/>
              <a:t>Points vs. Polygons- Buffering</a:t>
            </a:r>
            <a:endParaRPr lang="en-GB" dirty="0"/>
          </a:p>
        </p:txBody>
      </p:sp>
      <p:pic>
        <p:nvPicPr>
          <p:cNvPr id="5" name="Immagine 7" descr="wdpa.jpg"/>
          <p:cNvPicPr>
            <a:picLocks noChangeAspect="1"/>
          </p:cNvPicPr>
          <p:nvPr/>
        </p:nvPicPr>
        <p:blipFill rotWithShape="1">
          <a:blip r:embed="rId3"/>
          <a:srcRect r="1330"/>
          <a:stretch/>
        </p:blipFill>
        <p:spPr>
          <a:xfrm>
            <a:off x="2267744" y="1700808"/>
            <a:ext cx="4831432" cy="246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1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Protected areas, biodiversity areas: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293096"/>
            <a:ext cx="7772400" cy="1726704"/>
          </a:xfrm>
        </p:spPr>
        <p:txBody>
          <a:bodyPr>
            <a:normAutofit/>
          </a:bodyPr>
          <a:lstStyle/>
          <a:p>
            <a:r>
              <a:rPr lang="en-GB" dirty="0" smtClean="0"/>
              <a:t>Points vs. Polygons and Buffering</a:t>
            </a:r>
          </a:p>
          <a:p>
            <a:pPr lvl="1"/>
            <a:r>
              <a:rPr lang="en-GB" dirty="0" smtClean="0"/>
              <a:t>May want to include buffers for overall extent of protection</a:t>
            </a:r>
          </a:p>
          <a:p>
            <a:pPr lvl="1"/>
            <a:r>
              <a:rPr lang="en-GB" dirty="0" smtClean="0"/>
              <a:t>May NOT want to include buffers with species ranges, etc.</a:t>
            </a:r>
          </a:p>
          <a:p>
            <a:pPr lvl="2"/>
            <a:r>
              <a:rPr lang="en-GB" dirty="0" smtClean="0"/>
              <a:t>Could lead to large over or under estimation of biodiversity protection</a:t>
            </a:r>
          </a:p>
          <a:p>
            <a:pPr marL="594360" lvl="2" indent="0">
              <a:buNone/>
            </a:pPr>
            <a:endParaRPr lang="en-GB" dirty="0"/>
          </a:p>
        </p:txBody>
      </p:sp>
      <p:pic>
        <p:nvPicPr>
          <p:cNvPr id="9218" name="Picture 2" descr="C:\Users\uqckuemp\Desktop\pi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23" y="1340768"/>
            <a:ext cx="3247553" cy="297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41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Final thoughts: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See how others have dealt with data limitations and follow their methods </a:t>
            </a:r>
          </a:p>
          <a:p>
            <a:pPr lvl="1"/>
            <a:r>
              <a:rPr lang="en-AU" dirty="0" smtClean="0"/>
              <a:t>Can potentially save you a lot of time/headaches</a:t>
            </a:r>
          </a:p>
          <a:p>
            <a:pPr lvl="1"/>
            <a:r>
              <a:rPr lang="en-AU" dirty="0" smtClean="0"/>
              <a:t>Check the metadata</a:t>
            </a:r>
          </a:p>
          <a:p>
            <a:r>
              <a:rPr lang="en-AU" dirty="0" smtClean="0"/>
              <a:t>Keep in mind and be transparent about how limitations may effect your results/conclusions</a:t>
            </a:r>
          </a:p>
          <a:p>
            <a:r>
              <a:rPr lang="en-AU" dirty="0" smtClean="0"/>
              <a:t>Assumptions will almost always need to be made</a:t>
            </a:r>
          </a:p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90646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find secondary data: </a:t>
            </a:r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 smtClean="0"/>
              <a:t>Most reliable sources are </a:t>
            </a:r>
            <a:r>
              <a:rPr lang="en-AU" b="1" dirty="0" smtClean="0"/>
              <a:t>published</a:t>
            </a:r>
            <a:r>
              <a:rPr lang="en-AU" dirty="0" smtClean="0"/>
              <a:t>:</a:t>
            </a:r>
          </a:p>
          <a:p>
            <a:pPr lvl="1"/>
            <a:r>
              <a:rPr lang="en-AU" dirty="0" smtClean="0"/>
              <a:t>Government data</a:t>
            </a:r>
          </a:p>
          <a:p>
            <a:pPr lvl="1"/>
            <a:r>
              <a:rPr lang="en-AU" dirty="0" smtClean="0"/>
              <a:t>Data used in other published papers</a:t>
            </a:r>
          </a:p>
          <a:p>
            <a:pPr lvl="1"/>
            <a:r>
              <a:rPr lang="en-AU" dirty="0" smtClean="0"/>
              <a:t>International Bodies</a:t>
            </a:r>
          </a:p>
          <a:p>
            <a:pPr lvl="1"/>
            <a:r>
              <a:rPr lang="en-AU" dirty="0" smtClean="0"/>
              <a:t>Reports from Committees and Commissions</a:t>
            </a:r>
          </a:p>
          <a:p>
            <a:pPr lvl="1"/>
            <a:r>
              <a:rPr lang="en-AU" dirty="0" smtClean="0"/>
              <a:t>Private publications- commercial and research institutes</a:t>
            </a:r>
          </a:p>
          <a:p>
            <a:pPr lvl="1"/>
            <a:r>
              <a:rPr lang="en-AU" dirty="0" smtClean="0"/>
              <a:t>RELIABLE Online databases</a:t>
            </a:r>
          </a:p>
          <a:p>
            <a:pPr marL="320040" lvl="1" indent="0">
              <a:buNone/>
            </a:pPr>
            <a:endParaRPr lang="en-AU" dirty="0" smtClean="0"/>
          </a:p>
          <a:p>
            <a:pPr marL="320040" lvl="1" indent="0">
              <a:buNone/>
            </a:pPr>
            <a:r>
              <a:rPr lang="en-AU" dirty="0" smtClean="0"/>
              <a:t>Ask supervisors, post-docs, see what others have used!</a:t>
            </a:r>
            <a:endParaRPr lang="en-AU" dirty="0"/>
          </a:p>
          <a:p>
            <a:pPr marL="32004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79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Advantages: </a:t>
            </a:r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834064" cy="4717504"/>
          </a:xfrm>
        </p:spPr>
        <p:txBody>
          <a:bodyPr>
            <a:normAutofit/>
          </a:bodyPr>
          <a:lstStyle/>
          <a:p>
            <a:r>
              <a:rPr lang="en-AU" dirty="0" smtClean="0"/>
              <a:t>Economical- saves efforts and expenses</a:t>
            </a:r>
          </a:p>
          <a:p>
            <a:r>
              <a:rPr lang="en-AU" dirty="0" smtClean="0"/>
              <a:t>Saves time </a:t>
            </a:r>
          </a:p>
          <a:p>
            <a:r>
              <a:rPr lang="en-AU" dirty="0" smtClean="0"/>
              <a:t>Easier to make out gaps or deficiencies in what additional information needs to be collected</a:t>
            </a:r>
          </a:p>
          <a:p>
            <a:r>
              <a:rPr lang="en-AU" dirty="0" smtClean="0"/>
              <a:t>Allows for longitudinal studies, larger scale/international studies and comparative studies through the combinations of multiple datasets, which may otherwise not be possible</a:t>
            </a:r>
          </a:p>
          <a:p>
            <a:r>
              <a:rPr lang="en-AU" dirty="0" smtClean="0"/>
              <a:t>Reanalysing data can lead to new and unexpected discoveries or verify previous results</a:t>
            </a:r>
            <a:endParaRPr lang="en-AU" dirty="0" smtClean="0"/>
          </a:p>
          <a:p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33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Disadvantages: </a:t>
            </a:r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628800"/>
            <a:ext cx="7704856" cy="4752528"/>
          </a:xfrm>
        </p:spPr>
        <p:txBody>
          <a:bodyPr>
            <a:normAutofit/>
          </a:bodyPr>
          <a:lstStyle/>
          <a:p>
            <a:r>
              <a:rPr lang="en-AU" dirty="0" smtClean="0"/>
              <a:t>Data collected for some other purpose</a:t>
            </a:r>
            <a:endParaRPr lang="en-AU" dirty="0"/>
          </a:p>
          <a:p>
            <a:r>
              <a:rPr lang="en-AU" dirty="0" smtClean="0"/>
              <a:t>No control over how the data was collected</a:t>
            </a:r>
            <a:endParaRPr lang="en-AU" dirty="0"/>
          </a:p>
          <a:p>
            <a:r>
              <a:rPr lang="en-AU" dirty="0" smtClean="0"/>
              <a:t>May not be very accurate</a:t>
            </a:r>
          </a:p>
          <a:p>
            <a:r>
              <a:rPr lang="en-AU" dirty="0" smtClean="0"/>
              <a:t>Mismatching units of measurements</a:t>
            </a:r>
          </a:p>
          <a:p>
            <a:r>
              <a:rPr lang="en-AU" dirty="0" smtClean="0"/>
              <a:t>Differing definitions used to clarify data</a:t>
            </a:r>
          </a:p>
          <a:p>
            <a:r>
              <a:rPr lang="en-AU" dirty="0" smtClean="0"/>
              <a:t>Data may be outdated</a:t>
            </a:r>
          </a:p>
          <a:p>
            <a:r>
              <a:rPr lang="en-AU" dirty="0" smtClean="0"/>
              <a:t>Lack of information needed to assess the credibility of data</a:t>
            </a:r>
          </a:p>
          <a:p>
            <a:r>
              <a:rPr lang="en-AU" dirty="0" smtClean="0"/>
              <a:t>A number of assumptions have to be made</a:t>
            </a:r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1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 of Secondary Data: </a:t>
            </a:r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79712" y="2199265"/>
            <a:ext cx="4752528" cy="209661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3600" dirty="0" smtClean="0"/>
              <a:t>Accessibility/Availability</a:t>
            </a:r>
          </a:p>
          <a:p>
            <a:pPr algn="ctr"/>
            <a:r>
              <a:rPr lang="en-AU" sz="3600" dirty="0" smtClean="0"/>
              <a:t>Reliability</a:t>
            </a:r>
          </a:p>
          <a:p>
            <a:pPr algn="ctr"/>
            <a:r>
              <a:rPr lang="en-AU" sz="3600" dirty="0" smtClean="0"/>
              <a:t>Relevance</a:t>
            </a:r>
          </a:p>
          <a:p>
            <a:pPr algn="ctr"/>
            <a:r>
              <a:rPr lang="en-AU" sz="3600" dirty="0" smtClean="0"/>
              <a:t>Suitability</a:t>
            </a:r>
          </a:p>
          <a:p>
            <a:pPr algn="ctr"/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466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Accessibility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99592" y="1412776"/>
            <a:ext cx="7906072" cy="4933528"/>
          </a:xfrm>
        </p:spPr>
        <p:txBody>
          <a:bodyPr>
            <a:normAutofit/>
          </a:bodyPr>
          <a:lstStyle/>
          <a:p>
            <a:r>
              <a:rPr lang="en-GB" dirty="0" smtClean="0"/>
              <a:t>Open Access</a:t>
            </a:r>
          </a:p>
          <a:p>
            <a:pPr lvl="1"/>
            <a:r>
              <a:rPr lang="en-GB" dirty="0" smtClean="0"/>
              <a:t>Anyone is free to use, reuse and redistribute it</a:t>
            </a:r>
          </a:p>
          <a:p>
            <a:pPr lvl="1"/>
            <a:r>
              <a:rPr lang="en-GB" dirty="0" smtClean="0"/>
              <a:t>Usually only need to cite source</a:t>
            </a:r>
            <a:endParaRPr lang="en-GB" dirty="0" smtClean="0"/>
          </a:p>
          <a:p>
            <a:r>
              <a:rPr lang="en-AU" dirty="0" smtClean="0"/>
              <a:t>Creative Commons License</a:t>
            </a:r>
          </a:p>
          <a:p>
            <a:pPr lvl="1"/>
            <a:r>
              <a:rPr lang="en-AU" dirty="0" smtClean="0"/>
              <a:t>Varying levels of use</a:t>
            </a:r>
          </a:p>
          <a:p>
            <a:pPr lvl="1"/>
            <a:r>
              <a:rPr lang="en-AU" dirty="0" smtClean="0"/>
              <a:t>Conditions apply….</a:t>
            </a:r>
          </a:p>
          <a:p>
            <a:r>
              <a:rPr lang="en-AU" dirty="0" smtClean="0"/>
              <a:t>Potentially need to think of aspects such as co-authorship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3047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Accessibility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613048"/>
          </a:xfrm>
        </p:spPr>
        <p:txBody>
          <a:bodyPr>
            <a:normAutofit/>
          </a:bodyPr>
          <a:lstStyle/>
          <a:p>
            <a:r>
              <a:rPr lang="en-AU" dirty="0" smtClean="0"/>
              <a:t>Not always easy to determine!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6" t="6261" r="23391" b="12232"/>
          <a:stretch/>
        </p:blipFill>
        <p:spPr bwMode="auto">
          <a:xfrm>
            <a:off x="843486" y="2320063"/>
            <a:ext cx="3368474" cy="290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0" t="4638" r="11998" b="33681"/>
          <a:stretch/>
        </p:blipFill>
        <p:spPr bwMode="auto">
          <a:xfrm>
            <a:off x="2190827" y="3586522"/>
            <a:ext cx="3888432" cy="253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7361" y="6353052"/>
            <a:ext cx="23807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/>
              <a:t>https://www.try-db.org/TryWeb/Home.php</a:t>
            </a:r>
          </a:p>
        </p:txBody>
      </p:sp>
      <p:sp>
        <p:nvSpPr>
          <p:cNvPr id="5" name="Rectangle 4"/>
          <p:cNvSpPr/>
          <p:nvPr/>
        </p:nvSpPr>
        <p:spPr>
          <a:xfrm>
            <a:off x="3563888" y="6349292"/>
            <a:ext cx="25987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/>
              <a:t>http://www.seed-dispersal.info/terms-of-use.html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3" t="4638" r="9570" b="8985"/>
          <a:stretch/>
        </p:blipFill>
        <p:spPr bwMode="auto">
          <a:xfrm>
            <a:off x="5076056" y="2221903"/>
            <a:ext cx="3855772" cy="30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64288" y="6349291"/>
            <a:ext cx="17091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/>
              <a:t>http://www.compadre-db.org/</a:t>
            </a:r>
          </a:p>
        </p:txBody>
      </p:sp>
      <p:sp>
        <p:nvSpPr>
          <p:cNvPr id="7" name="Oval 6"/>
          <p:cNvSpPr/>
          <p:nvPr/>
        </p:nvSpPr>
        <p:spPr>
          <a:xfrm>
            <a:off x="4644008" y="3586522"/>
            <a:ext cx="504056" cy="274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095528" y="4827166"/>
            <a:ext cx="3777881" cy="274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91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Reliability: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593304"/>
            <a:ext cx="7772400" cy="4572000"/>
          </a:xfrm>
        </p:spPr>
        <p:txBody>
          <a:bodyPr/>
          <a:lstStyle/>
          <a:p>
            <a:r>
              <a:rPr lang="en-AU" dirty="0" smtClean="0"/>
              <a:t>What’s the source of the data?</a:t>
            </a:r>
          </a:p>
          <a:p>
            <a:pPr lvl="1"/>
            <a:r>
              <a:rPr lang="en-AU" dirty="0" smtClean="0"/>
              <a:t>Has it been published?</a:t>
            </a:r>
          </a:p>
          <a:p>
            <a:pPr lvl="1"/>
            <a:r>
              <a:rPr lang="en-AU" dirty="0" smtClean="0"/>
              <a:t>Has it been used before?</a:t>
            </a:r>
            <a:endParaRPr lang="en-AU" dirty="0" smtClean="0"/>
          </a:p>
          <a:p>
            <a:r>
              <a:rPr lang="en-AU" dirty="0"/>
              <a:t>What was the purpose of collecting the data originally?</a:t>
            </a:r>
          </a:p>
          <a:p>
            <a:r>
              <a:rPr lang="en-AU" dirty="0"/>
              <a:t>Who collected the data?</a:t>
            </a:r>
          </a:p>
          <a:p>
            <a:r>
              <a:rPr lang="en-AU" dirty="0"/>
              <a:t>When was the data collected?</a:t>
            </a:r>
          </a:p>
          <a:p>
            <a:r>
              <a:rPr lang="en-AU" dirty="0"/>
              <a:t>What type of data was collected?</a:t>
            </a:r>
          </a:p>
          <a:p>
            <a:r>
              <a:rPr lang="en-AU" dirty="0"/>
              <a:t>Is data consistent with data from other sources?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73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1795</TotalTime>
  <Words>1167</Words>
  <Application>Microsoft Office PowerPoint</Application>
  <PresentationFormat>On-screen Show (4:3)</PresentationFormat>
  <Paragraphs>177</Paragraphs>
  <Slides>24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Equity</vt:lpstr>
      <vt:lpstr>Data Limitations and Data Mining</vt:lpstr>
      <vt:lpstr>Data Types:  </vt:lpstr>
      <vt:lpstr>Where to find secondary data:  </vt:lpstr>
      <vt:lpstr>Advantages:  </vt:lpstr>
      <vt:lpstr>Disadvantages:  </vt:lpstr>
      <vt:lpstr>Evaluation of Secondary Data:  </vt:lpstr>
      <vt:lpstr>Accessibility:</vt:lpstr>
      <vt:lpstr>Accessibility:</vt:lpstr>
      <vt:lpstr>Reliability:</vt:lpstr>
      <vt:lpstr>Relevance:</vt:lpstr>
      <vt:lpstr>Relevance:</vt:lpstr>
      <vt:lpstr>Suitability:</vt:lpstr>
      <vt:lpstr>Suitability:</vt:lpstr>
      <vt:lpstr>Demography and Life History Traits:</vt:lpstr>
      <vt:lpstr>Species Extinction Risk and Threats:</vt:lpstr>
      <vt:lpstr>Taxonomy and phylogeny:</vt:lpstr>
      <vt:lpstr>Land Cover and Satellite Data:</vt:lpstr>
      <vt:lpstr>Land Cover and Satellite Data:</vt:lpstr>
      <vt:lpstr>Species Distribution:</vt:lpstr>
      <vt:lpstr>Species Distribution:</vt:lpstr>
      <vt:lpstr>Climate:</vt:lpstr>
      <vt:lpstr>Protected areas, biodiversity areas:</vt:lpstr>
      <vt:lpstr>Protected areas, biodiversity areas:</vt:lpstr>
      <vt:lpstr>Final thoughts: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ECR PhD Session:</dc:title>
  <dc:creator>Hernán Cáceres</dc:creator>
  <cp:lastModifiedBy>Caitlin Kuempel</cp:lastModifiedBy>
  <cp:revision>32</cp:revision>
  <dcterms:created xsi:type="dcterms:W3CDTF">2016-03-07T02:54:52Z</dcterms:created>
  <dcterms:modified xsi:type="dcterms:W3CDTF">2016-03-10T08:53:35Z</dcterms:modified>
</cp:coreProperties>
</file>